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6694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9508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57220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4601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524498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59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6751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7145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858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0720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9888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18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2904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748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7532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5167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3BD54-29B9-3D42-B178-776ED395AA85}" type="datetimeFigureOut">
              <a:rPr lang="en-US" smtClean="0"/>
              <a:pPr/>
              <a:t>6/22/2022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216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deo 3" descr="Obraz zawierający jasne&#10;&#10;Opis wygenerowany automatycznie">
            <a:extLst>
              <a:ext uri="{FF2B5EF4-FFF2-40B4-BE49-F238E27FC236}">
                <a16:creationId xmlns:a16="http://schemas.microsoft.com/office/drawing/2014/main" xmlns="" id="{8B60DEC5-4E7C-C52A-27FD-DF31E4DB217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/>
          <a:srcRect r="-1" b="28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xmlns="" id="{20FEC8B7-9DB7-A521-5A97-99B906CC3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52569" y="4097462"/>
            <a:ext cx="9316409" cy="1453896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chemeClr val="tx1"/>
                </a:solidFill>
              </a:rPr>
              <a:t>Sztuczna Inteligencja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3D113531-0F6A-8A22-3B87-3369290053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2568" y="5551358"/>
            <a:ext cx="9316409" cy="457200"/>
          </a:xfrm>
        </p:spPr>
        <p:txBody>
          <a:bodyPr>
            <a:norm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Maksymilian Czyżowicz 3PG</a:t>
            </a:r>
          </a:p>
        </p:txBody>
      </p:sp>
    </p:spTree>
    <p:extLst>
      <p:ext uri="{BB962C8B-B14F-4D97-AF65-F5344CB8AC3E}">
        <p14:creationId xmlns:p14="http://schemas.microsoft.com/office/powerpoint/2010/main" xmlns="" val="2229909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AD83B1B-2B00-1A0B-AEA7-7F8B0A439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Cyfrowi asystenci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B12540D1-3A02-B6A5-1FAA-71F79A549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Smartfony wykorzystują Sztuczną Inteligencję do dostarczania jak najbardziej trafnych i spersonalizowanych produktów - wirtualni asystenci odpowiadają na pytania, dają rekomendacje i pomagają w organizacji codziennych zajęć stali się wszechobecni.</a:t>
            </a:r>
          </a:p>
        </p:txBody>
      </p:sp>
    </p:spTree>
    <p:extLst>
      <p:ext uri="{BB962C8B-B14F-4D97-AF65-F5344CB8AC3E}">
        <p14:creationId xmlns:p14="http://schemas.microsoft.com/office/powerpoint/2010/main" xmlns="" val="4086850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E448B74-5CAA-D1C7-038E-15F288C8C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Tłumaczenia maszynowe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D48E0391-9C0C-FADF-266C-CD34BC3238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Oprogramowanie do tłumaczenia tekstów pisanych lub mówionych wykorzystuje sztuczną inteligencję. Dotyczy to również automatycznego tworzenia napisów.</a:t>
            </a:r>
          </a:p>
        </p:txBody>
      </p:sp>
    </p:spTree>
    <p:extLst>
      <p:ext uri="{BB962C8B-B14F-4D97-AF65-F5344CB8AC3E}">
        <p14:creationId xmlns:p14="http://schemas.microsoft.com/office/powerpoint/2010/main" xmlns="" val="429279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C0B75A8-6D71-56FB-E09E-BB280B129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Inteligentne budynki, miasta i infrastruktura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46D38D19-6ADE-7EC5-5D7E-3FD88AFD7D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Inteligentne termostaty uczą się na podstawie naszego zachowania, dzięki czemu oszczędzają energię, a w inteligentnych miastach Sztuczna Inteligencja mogłaby regulować ruch drogowy.</a:t>
            </a: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4118160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660C5299-C155-394C-41CA-B1A1DE337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Autonomiczne samochody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DA60E307-EDC3-CCA3-82B6-64C1A8B92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Wiele koncernów motoryzacyjnych starało się stworzyć w pełni samodzielny pojazd. Ta sztuka udała się już np. Tesli, Toyocie, Nissanowi i kilku innym producentom. Polega to na tym, że komputer automatycznie kontroluje ruchem pojazdu bez konieczności ingerencji człowieka. Wyposażony w kilka kamer i sensorów samochód monitoruje sytuację na drodze i bezpiecznie prowadzi do celu.</a:t>
            </a:r>
          </a:p>
        </p:txBody>
      </p:sp>
    </p:spTree>
    <p:extLst>
      <p:ext uri="{BB962C8B-B14F-4D97-AF65-F5344CB8AC3E}">
        <p14:creationId xmlns:p14="http://schemas.microsoft.com/office/powerpoint/2010/main" xmlns="" val="1694786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F2F0BC7-4869-46D4-041B-7169CD8C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Cyberbezpieczeństwo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83433ED9-ED6E-1FC5-4CCF-A50B13EB1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Systemy Sztucznej Inteligencji mogą pomóc w rozpoznawaniu i zwalczaniu cyberataków i innych zagrożeń cybernetycznych w oparciu o ciągłe wprowadzanie danych, rozpoznawanie wzorców i śledzenie ataków.</a:t>
            </a:r>
          </a:p>
        </p:txBody>
      </p:sp>
    </p:spTree>
    <p:extLst>
      <p:ext uri="{BB962C8B-B14F-4D97-AF65-F5344CB8AC3E}">
        <p14:creationId xmlns:p14="http://schemas.microsoft.com/office/powerpoint/2010/main" xmlns="" val="3865029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0269E18-9FC0-337B-D013-C1DE64E5A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Sztuczna inteligencja w walce z </a:t>
            </a:r>
            <a:r>
              <a:rPr lang="pl-PL" dirty="0" err="1"/>
              <a:t>koronawirusem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49F5FE-B082-C1B8-2B01-49D794B489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 walce z COVID-19, sztuczna inteligencja jest wykorzystywana w np. obrazowaniu termicznym na lotniskach i w innych miejscach oraz do dostarczania danych do śledzenia rozprzestrzeniania się wirusa. W medycynie może pomóc w rozpoznaniu infekcji na podstawie tomografii komputerowej płuc.</a:t>
            </a:r>
          </a:p>
        </p:txBody>
      </p:sp>
    </p:spTree>
    <p:extLst>
      <p:ext uri="{BB962C8B-B14F-4D97-AF65-F5344CB8AC3E}">
        <p14:creationId xmlns:p14="http://schemas.microsoft.com/office/powerpoint/2010/main" xmlns="" val="3735174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26B3FFBC-9B0A-C41E-716E-A1386C93C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Zwalczanie dezinformacji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B641F8F4-D961-E8EE-DE78-BF3ECA79E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Sztuczna inteligencja może też wykrywać fałszywe wiadomości i dezinformację, sprawdzając informacje z mediów społecznościowych, szukając niepokojących słów oraz identyfikując wiarygodne źródła online.</a:t>
            </a:r>
          </a:p>
        </p:txBody>
      </p:sp>
    </p:spTree>
    <p:extLst>
      <p:ext uri="{BB962C8B-B14F-4D97-AF65-F5344CB8AC3E}">
        <p14:creationId xmlns:p14="http://schemas.microsoft.com/office/powerpoint/2010/main" xmlns="" val="596870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D4E771F-F2E9-EF1C-9878-BB8C33FBE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Opieka zdrowotna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9AEF20CD-11AC-D50E-6B47-349F90CDB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Naukowcy badają możliwości zastosowania sztucznej inteligencji do analizy dużych ilości danych dotyczących zdrowia i rozpoznawania wzorców, co może prowadzić do nowych odkryć w medycynie i ulepszenia diagnostyki indywidualnej.</a:t>
            </a:r>
          </a:p>
          <a:p>
            <a:endParaRPr lang="pl-PL" dirty="0"/>
          </a:p>
          <a:p>
            <a:r>
              <a:rPr lang="pl-PL" dirty="0"/>
              <a:t>Opracowano również program sztucznej inteligencji do odbierania połączeń alarmowych, który ma rozpoznawać zatrzymanie akcji serca podczas połączenia szybciej i skuteczniej niż dyspozytor medyczny.</a:t>
            </a:r>
          </a:p>
        </p:txBody>
      </p:sp>
    </p:spTree>
    <p:extLst>
      <p:ext uri="{BB962C8B-B14F-4D97-AF65-F5344CB8AC3E}">
        <p14:creationId xmlns:p14="http://schemas.microsoft.com/office/powerpoint/2010/main" xmlns="" val="520046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9F55C2CF-5821-7EF2-45E9-62D15EAF9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Transport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44046F5-74C9-66CD-40E8-36650D6B6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Sztuczna inteligencja mogłaby poprawić bezpieczeństwo, prędkość i efektywność ruchu kolejowego, poprzez minimalizację tarcia kół, maksymalizowanie prędkości i umożliwianie jazdy autonomicznej.</a:t>
            </a:r>
          </a:p>
        </p:txBody>
      </p:sp>
    </p:spTree>
    <p:extLst>
      <p:ext uri="{BB962C8B-B14F-4D97-AF65-F5344CB8AC3E}">
        <p14:creationId xmlns:p14="http://schemas.microsoft.com/office/powerpoint/2010/main" xmlns="" val="874759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B4913A3-2494-41F4-DF86-2C04DC4BB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Produkcja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1BABE57-2965-4BBB-5A44-09CA4D661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Sztuczna Inteligencja może analizować dane </a:t>
            </a:r>
            <a:r>
              <a:rPr lang="pl-PL" dirty="0" err="1"/>
              <a:t>IoT</a:t>
            </a:r>
            <a:r>
              <a:rPr lang="pl-PL" dirty="0"/>
              <a:t> zakładu produkcyjnego, gdy są one przesyłane z podłączonego sprzętu, aby prognozować oczekiwane obciążenie i zapotrzebowanie przy użyciu sieci rekurencyjnych, będących szczególnym typem sieci głębokiego uczenia się, wykorzystywanym przy danych sekwencyjnych. </a:t>
            </a:r>
          </a:p>
        </p:txBody>
      </p:sp>
    </p:spTree>
    <p:extLst>
      <p:ext uri="{BB962C8B-B14F-4D97-AF65-F5344CB8AC3E}">
        <p14:creationId xmlns:p14="http://schemas.microsoft.com/office/powerpoint/2010/main" xmlns="" val="2777177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746E973-E377-F08C-A240-480A89AE7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Co to jest </a:t>
            </a:r>
            <a:r>
              <a:rPr lang="pl-PL"/>
              <a:t>sztuczna inteligencja?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649BF9D7-0E83-E944-D11B-98427156A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Inteligencja wykazywana przez urządzenia sztuczne (w przeciwieństwie do inteligencji naturalnej). Termin ten utworzył w 1956r. John </a:t>
            </a:r>
            <a:r>
              <a:rPr lang="pl-PL" dirty="0" err="1"/>
              <a:t>McCarthy</a:t>
            </a:r>
            <a:r>
              <a:rPr lang="pl-PL" dirty="0"/>
              <a:t>. W potocznym rozumieniu jest ona często używana w kontekście „prawdziwej sztucznej inteligencji”. W informatyce i </a:t>
            </a:r>
            <a:r>
              <a:rPr lang="pl-PL" dirty="0" err="1"/>
              <a:t>kognitywistyce</a:t>
            </a:r>
            <a:r>
              <a:rPr lang="pl-PL" dirty="0"/>
              <a:t> oznacza także tworzenie modeli i programów symulujących choć częściowo zachowania inteligentne. Sztuczna inteligencja jest także przedmiotem rozważań filozofii (filozofia sztucznej inteligencji) oraz przedmiotem zainteresowania nauk społecznych.</a:t>
            </a:r>
          </a:p>
        </p:txBody>
      </p:sp>
    </p:spTree>
    <p:extLst>
      <p:ext uri="{BB962C8B-B14F-4D97-AF65-F5344CB8AC3E}">
        <p14:creationId xmlns:p14="http://schemas.microsoft.com/office/powerpoint/2010/main" xmlns="" val="1651469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5DC0B96F-BB15-E609-87D8-A2FF29501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Administracja i usługi publiczne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030FAB7A-BC80-196F-CE85-E5EB9B6ED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Korzystając z szerokiego zakresu danych i rozpoznawania wzorców, Sztuczna Inteligencja może wcześnie ostrzegać o klęskach żywiołowych i umożliwić skuteczne przygotowanie i łagodzenie skutków.</a:t>
            </a:r>
          </a:p>
        </p:txBody>
      </p:sp>
    </p:spTree>
    <p:extLst>
      <p:ext uri="{BB962C8B-B14F-4D97-AF65-F5344CB8AC3E}">
        <p14:creationId xmlns:p14="http://schemas.microsoft.com/office/powerpoint/2010/main" xmlns="" val="2079870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36E1747-0BD8-0855-A465-F2340B6CD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Handel detaliczny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A2A309BC-B443-8B50-0F38-DE0362F78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Sztuczna Inteligencja oferuje funkcje zakupów wirtualnych, zapewniające spersonalizowane rekomendacje i omawiające opcje zakupu z klientem. Zarządzanie zapasami i technologie układu stron również zostaną ulepszone dzięki Sztucznej Inteligencji.</a:t>
            </a:r>
          </a:p>
        </p:txBody>
      </p:sp>
    </p:spTree>
    <p:extLst>
      <p:ext uri="{BB962C8B-B14F-4D97-AF65-F5344CB8AC3E}">
        <p14:creationId xmlns:p14="http://schemas.microsoft.com/office/powerpoint/2010/main" xmlns="" val="583688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6537B75C-C1D2-8BD0-07D7-325A04833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Bankowość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8FF04598-909D-ED64-002F-7F330BBC6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Sztuczna inteligencja poprawia prędkość, precyzję i skuteczność ludzkich działań. W instytucjach finansowych techniki Sztucznej Inteligencji mogą być wykorzystywane do identyfikacji potencjalnie fałszywych transakcji, dokonywania szybkiej i dokładnej oceny zdolności kredytowej oraz automatyzacji pracochłonnych zadań związanych z zarządzaniem danymi.</a:t>
            </a:r>
          </a:p>
        </p:txBody>
      </p:sp>
    </p:spTree>
    <p:extLst>
      <p:ext uri="{BB962C8B-B14F-4D97-AF65-F5344CB8AC3E}">
        <p14:creationId xmlns:p14="http://schemas.microsoft.com/office/powerpoint/2010/main" xmlns="" val="2317241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xmlns="" id="{CD348A99-D342-4397-FFFC-59F496256E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Dziękuję za uwagę</a:t>
            </a:r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xmlns="" id="{DF8C4BCA-BC1E-44C3-91D0-03B8616FBB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Maksymilian Czyżowicz 3Pg</a:t>
            </a:r>
          </a:p>
        </p:txBody>
      </p:sp>
    </p:spTree>
    <p:extLst>
      <p:ext uri="{BB962C8B-B14F-4D97-AF65-F5344CB8AC3E}">
        <p14:creationId xmlns:p14="http://schemas.microsoft.com/office/powerpoint/2010/main" xmlns="" val="4262720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1A0FC81-B612-F438-E953-B58ACC227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 czym polega sztuczna inteligencja?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9EAEC28-F593-9090-ADD1-CE9F2131F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Sztuczna Inteligencja automatyzuje wiele procesów, choć nie tylko przyśpiesza określone zadania, ale również jest w stanie samodzielnie znajdować rozwiązania danych problemów. Sztuczna inteligencja nie jest produktem samym w sobie, ale zwiększa jakość istniejących przedmiotów i usług – na przykład </a:t>
            </a:r>
            <a:r>
              <a:rPr lang="pl-PL" dirty="0" err="1"/>
              <a:t>Siri</a:t>
            </a:r>
            <a:r>
              <a:rPr lang="pl-PL" dirty="0"/>
              <a:t> (inteligentny asystent) została wprowadzona jako nowa funkcja produktów Apple. Maszyny są w stanie przetworzyć ogromne zbiory danych Big data i odpowiedzieć na potrzeby klienta właściwie natychmiast, poprzez znalezienie odpowiednich algorytmów i prawidłowości.</a:t>
            </a:r>
          </a:p>
        </p:txBody>
      </p:sp>
    </p:spTree>
    <p:extLst>
      <p:ext uri="{BB962C8B-B14F-4D97-AF65-F5344CB8AC3E}">
        <p14:creationId xmlns:p14="http://schemas.microsoft.com/office/powerpoint/2010/main" xmlns="" val="3028928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6582886-877C-4AEC-A77F-8055EB9A0C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xmlns="" id="{171A838D-27EA-485C-9A80-DCE624AB30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9059F313-A1BB-425E-9626-2BD43CAC648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19ABF76A-A1AE-44BB-9ECB-D55D2FE29B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xmlns="" id="{5B6D2EC4-82D3-43B8-82D6-028CB43456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xmlns="" id="{520034CE-71F9-4E0F-94D8-99335CB852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xmlns="" id="{1926C6C0-16F7-4CDC-B481-2D19B2F3BF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xmlns="" id="{042CE423-CE6E-4EE9-91F2-3E40EFB40A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xmlns="" id="{699BB4BD-31D7-434C-A6DB-E2CF3ACF60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xmlns="" id="{23D406B8-656A-4D8B-91D0-BF4202C86F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83F4BFB6-D6B8-446C-8E17-3D54DCA9FF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xmlns="" id="{9179DE42-5613-4B35-A1E6-6CCBAA13C7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EB898B32-3891-4C3A-8F58-C5969D2E90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448300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4AE4806D-B8F9-4679-A68A-9BD21C01A3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>
            <a:off x="67175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3">
            <a:extLst>
              <a:ext uri="{FF2B5EF4-FFF2-40B4-BE49-F238E27FC236}">
                <a16:creationId xmlns:a16="http://schemas.microsoft.com/office/drawing/2014/main" xmlns="" id="{52FB45E9-914E-4471-AC87-E475CD5176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258764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xmlns="" id="{C310626D-5743-49D4-8F7D-88C4F8F057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680730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xmlns="" id="{3C195FC1-B568-4C72-9902-34CB35DDD7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09621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27">
            <a:extLst>
              <a:ext uri="{FF2B5EF4-FFF2-40B4-BE49-F238E27FC236}">
                <a16:creationId xmlns:a16="http://schemas.microsoft.com/office/drawing/2014/main" xmlns="" id="{EF2BDF77-362C-43F0-8CBB-A969EC2AE0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11788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xmlns="" id="{4BE96B01-3929-432D-B8C2-ADBCB74C2E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448954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xmlns="" id="{2A6FCDE6-CDE2-4C51-B18E-A95CFB6797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16287" y="-8467"/>
            <a:ext cx="9175713" cy="6866467"/>
          </a:xfrm>
          <a:custGeom>
            <a:avLst/>
            <a:gdLst>
              <a:gd name="connsiteX0" fmla="*/ 0 w 9175713"/>
              <a:gd name="connsiteY0" fmla="*/ 0 h 6866467"/>
              <a:gd name="connsiteX1" fmla="*/ 1249825 w 9175713"/>
              <a:gd name="connsiteY1" fmla="*/ 0 h 6866467"/>
              <a:gd name="connsiteX2" fmla="*/ 1249825 w 9175713"/>
              <a:gd name="connsiteY2" fmla="*/ 8467 h 6866467"/>
              <a:gd name="connsiteX3" fmla="*/ 9175713 w 9175713"/>
              <a:gd name="connsiteY3" fmla="*/ 8467 h 6866467"/>
              <a:gd name="connsiteX4" fmla="*/ 9175713 w 9175713"/>
              <a:gd name="connsiteY4" fmla="*/ 6866467 h 6866467"/>
              <a:gd name="connsiteX5" fmla="*/ 1249825 w 9175713"/>
              <a:gd name="connsiteY5" fmla="*/ 6866467 h 6866467"/>
              <a:gd name="connsiteX6" fmla="*/ 1109382 w 9175713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5713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9175713" y="8467"/>
                </a:lnTo>
                <a:lnTo>
                  <a:pt x="9175713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B984C09C-DDCC-8B0C-8582-B3124367B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136" y="1020871"/>
            <a:ext cx="6960759" cy="284967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 err="1">
                <a:solidFill>
                  <a:srgbClr val="FFFFFF"/>
                </a:solidFill>
              </a:rPr>
              <a:t>Rodzaje</a:t>
            </a:r>
            <a:r>
              <a:rPr lang="en-US" sz="6000" dirty="0">
                <a:solidFill>
                  <a:srgbClr val="FFFFFF"/>
                </a:solidFill>
              </a:rPr>
              <a:t> </a:t>
            </a:r>
            <a:r>
              <a:rPr lang="en-US" sz="6000" dirty="0" err="1">
                <a:solidFill>
                  <a:srgbClr val="FFFFFF"/>
                </a:solidFill>
              </a:rPr>
              <a:t>Sztucznej</a:t>
            </a:r>
            <a:r>
              <a:rPr lang="en-US" sz="6000" dirty="0">
                <a:solidFill>
                  <a:srgbClr val="FFFFFF"/>
                </a:solidFill>
              </a:rPr>
              <a:t> </a:t>
            </a:r>
            <a:r>
              <a:rPr lang="en-US" sz="6000" dirty="0" err="1">
                <a:solidFill>
                  <a:srgbClr val="FFFFFF"/>
                </a:solidFill>
              </a:rPr>
              <a:t>Inteligencji</a:t>
            </a:r>
            <a:endParaRPr lang="en-US" sz="6000" dirty="0">
              <a:solidFill>
                <a:srgbClr val="FFFFFF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xmlns="" id="{9D2E8756-2465-473A-BA2A-2DB1D62247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4062562" y="3271487"/>
            <a:ext cx="220660" cy="186439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47163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A65AC7D1-EAA9-48F5-B509-60A7F50BF7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D6320AF9-619A-4175-865B-5663E1AEF4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063B6EC6-D752-4EE7-908B-F8F19E8C7F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953376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EFECD4E8-AD3E-4228-82A2-9461958EA9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>
            <a:off x="2133042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23">
            <a:extLst>
              <a:ext uri="{FF2B5EF4-FFF2-40B4-BE49-F238E27FC236}">
                <a16:creationId xmlns:a16="http://schemas.microsoft.com/office/drawing/2014/main" xmlns="" id="{7E018740-5C2B-4A41-AC1A-7E68D1EC19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324631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25">
            <a:extLst>
              <a:ext uri="{FF2B5EF4-FFF2-40B4-BE49-F238E27FC236}">
                <a16:creationId xmlns:a16="http://schemas.microsoft.com/office/drawing/2014/main" xmlns="" id="{166F75A4-C475-4941-8EE2-B80A06A2C1B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746597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xmlns="" id="{A032553A-72E8-4B0D-8405-FF9771C9AF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75488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7">
            <a:extLst>
              <a:ext uri="{FF2B5EF4-FFF2-40B4-BE49-F238E27FC236}">
                <a16:creationId xmlns:a16="http://schemas.microsoft.com/office/drawing/2014/main" xmlns="" id="{765800AC-C3B9-498E-87BC-29FAE4C76B2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477655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xmlns="" id="{1F9D6ACB-2FF4-49F9-978A-E0D5327FC6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14821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142BFA2A-77A0-4F60-A32A-685681C84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082154" y="-8467"/>
            <a:ext cx="7109846" cy="6866467"/>
          </a:xfrm>
          <a:custGeom>
            <a:avLst/>
            <a:gdLst>
              <a:gd name="connsiteX0" fmla="*/ 0 w 7109846"/>
              <a:gd name="connsiteY0" fmla="*/ 0 h 6866467"/>
              <a:gd name="connsiteX1" fmla="*/ 1249825 w 7109846"/>
              <a:gd name="connsiteY1" fmla="*/ 0 h 6866467"/>
              <a:gd name="connsiteX2" fmla="*/ 1249825 w 7109846"/>
              <a:gd name="connsiteY2" fmla="*/ 8467 h 6866467"/>
              <a:gd name="connsiteX3" fmla="*/ 7109846 w 7109846"/>
              <a:gd name="connsiteY3" fmla="*/ 8467 h 6866467"/>
              <a:gd name="connsiteX4" fmla="*/ 7109846 w 7109846"/>
              <a:gd name="connsiteY4" fmla="*/ 6866467 h 6866467"/>
              <a:gd name="connsiteX5" fmla="*/ 1249825 w 7109846"/>
              <a:gd name="connsiteY5" fmla="*/ 6866467 h 6866467"/>
              <a:gd name="connsiteX6" fmla="*/ 1109382 w 7109846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09846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7109846" y="8467"/>
                </a:lnTo>
                <a:lnTo>
                  <a:pt x="7109846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6599B70-9FB3-D1B1-F023-731059826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3843375" cy="5545667"/>
          </a:xfrm>
        </p:spPr>
        <p:txBody>
          <a:bodyPr anchor="ctr">
            <a:normAutofit/>
          </a:bodyPr>
          <a:lstStyle/>
          <a:p>
            <a:r>
              <a:rPr lang="pl-PL">
                <a:solidFill>
                  <a:schemeClr val="tx1">
                    <a:lumMod val="85000"/>
                    <a:lumOff val="15000"/>
                  </a:schemeClr>
                </a:solidFill>
              </a:rPr>
              <a:t>Oprogramowania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58A1E94-3988-7306-CE1A-9FB4EA15E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6084" y="609600"/>
            <a:ext cx="5511296" cy="5545667"/>
          </a:xfrm>
        </p:spPr>
        <p:txBody>
          <a:bodyPr anchor="ctr">
            <a:normAutofit/>
          </a:bodyPr>
          <a:lstStyle/>
          <a:p>
            <a:r>
              <a:rPr lang="pl-PL">
                <a:solidFill>
                  <a:srgbClr val="FFFFFF"/>
                </a:solidFill>
              </a:rPr>
              <a:t>Stosowane w różnych rodzajach urządzeń takie jak: wirtualni asystenci, oprogramowanie do analizy obrazu, wyszukiwarki internetowe, systemy rozpoznawania mowy i twarzy</a:t>
            </a:r>
          </a:p>
        </p:txBody>
      </p:sp>
    </p:spTree>
    <p:extLst>
      <p:ext uri="{BB962C8B-B14F-4D97-AF65-F5344CB8AC3E}">
        <p14:creationId xmlns:p14="http://schemas.microsoft.com/office/powerpoint/2010/main" xmlns="" val="3258179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A65AC7D1-EAA9-48F5-B509-60A7F50BF7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D6320AF9-619A-4175-865B-5663E1AEF4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063B6EC6-D752-4EE7-908B-F8F19E8C7F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953376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EFECD4E8-AD3E-4228-82A2-9461958EA9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>
            <a:off x="2133042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23">
            <a:extLst>
              <a:ext uri="{FF2B5EF4-FFF2-40B4-BE49-F238E27FC236}">
                <a16:creationId xmlns:a16="http://schemas.microsoft.com/office/drawing/2014/main" xmlns="" id="{7E018740-5C2B-4A41-AC1A-7E68D1EC19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324631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25">
            <a:extLst>
              <a:ext uri="{FF2B5EF4-FFF2-40B4-BE49-F238E27FC236}">
                <a16:creationId xmlns:a16="http://schemas.microsoft.com/office/drawing/2014/main" xmlns="" id="{166F75A4-C475-4941-8EE2-B80A06A2C1B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746597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xmlns="" id="{A032553A-72E8-4B0D-8405-FF9771C9AF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75488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7">
            <a:extLst>
              <a:ext uri="{FF2B5EF4-FFF2-40B4-BE49-F238E27FC236}">
                <a16:creationId xmlns:a16="http://schemas.microsoft.com/office/drawing/2014/main" xmlns="" id="{765800AC-C3B9-498E-87BC-29FAE4C76B2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477655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xmlns="" id="{1F9D6ACB-2FF4-49F9-978A-E0D5327FC6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14821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142BFA2A-77A0-4F60-A32A-685681C84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082154" y="-8467"/>
            <a:ext cx="7109846" cy="6866467"/>
          </a:xfrm>
          <a:custGeom>
            <a:avLst/>
            <a:gdLst>
              <a:gd name="connsiteX0" fmla="*/ 0 w 7109846"/>
              <a:gd name="connsiteY0" fmla="*/ 0 h 6866467"/>
              <a:gd name="connsiteX1" fmla="*/ 1249825 w 7109846"/>
              <a:gd name="connsiteY1" fmla="*/ 0 h 6866467"/>
              <a:gd name="connsiteX2" fmla="*/ 1249825 w 7109846"/>
              <a:gd name="connsiteY2" fmla="*/ 8467 h 6866467"/>
              <a:gd name="connsiteX3" fmla="*/ 7109846 w 7109846"/>
              <a:gd name="connsiteY3" fmla="*/ 8467 h 6866467"/>
              <a:gd name="connsiteX4" fmla="*/ 7109846 w 7109846"/>
              <a:gd name="connsiteY4" fmla="*/ 6866467 h 6866467"/>
              <a:gd name="connsiteX5" fmla="*/ 1249825 w 7109846"/>
              <a:gd name="connsiteY5" fmla="*/ 6866467 h 6866467"/>
              <a:gd name="connsiteX6" fmla="*/ 1109382 w 7109846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09846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7109846" y="8467"/>
                </a:lnTo>
                <a:lnTo>
                  <a:pt x="7109846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D90D73D-BC91-AA4F-37DB-7DB33FBB5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3843375" cy="5545667"/>
          </a:xfrm>
        </p:spPr>
        <p:txBody>
          <a:bodyPr anchor="ctr">
            <a:normAutofit/>
          </a:bodyPr>
          <a:lstStyle/>
          <a:p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"Ucieleśniona" sztuczna inteligencja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5164AB4C-8A0A-1584-3729-C1A043250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6084" y="609600"/>
            <a:ext cx="5511296" cy="5545667"/>
          </a:xfrm>
        </p:spPr>
        <p:txBody>
          <a:bodyPr anchor="ctr">
            <a:normAutofit/>
          </a:bodyPr>
          <a:lstStyle/>
          <a:p>
            <a:r>
              <a:rPr lang="pl-PL" dirty="0">
                <a:solidFill>
                  <a:srgbClr val="FFFFFF"/>
                </a:solidFill>
              </a:rPr>
              <a:t>Roboty, samochody autonomiczne, drony, Internet rzeczy</a:t>
            </a:r>
          </a:p>
        </p:txBody>
      </p:sp>
    </p:spTree>
    <p:extLst>
      <p:ext uri="{BB962C8B-B14F-4D97-AF65-F5344CB8AC3E}">
        <p14:creationId xmlns:p14="http://schemas.microsoft.com/office/powerpoint/2010/main" xmlns="" val="2606202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6582886-877C-4AEC-A77F-8055EB9A0C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xmlns="" id="{171A838D-27EA-485C-9A80-DCE624AB30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9059F313-A1BB-425E-9626-2BD43CAC648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19ABF76A-A1AE-44BB-9ECB-D55D2FE29B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xmlns="" id="{5B6D2EC4-82D3-43B8-82D6-028CB43456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xmlns="" id="{520034CE-71F9-4E0F-94D8-99335CB852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xmlns="" id="{1926C6C0-16F7-4CDC-B481-2D19B2F3BF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xmlns="" id="{042CE423-CE6E-4EE9-91F2-3E40EFB40A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xmlns="" id="{699BB4BD-31D7-434C-A6DB-E2CF3ACF60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xmlns="" id="{23D406B8-656A-4D8B-91D0-BF4202C86F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83F4BFB6-D6B8-446C-8E17-3D54DCA9FF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xmlns="" id="{27577DEC-D9A5-404D-9789-702F4319BE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CEEA9366-CEA8-4F23-B065-4337F0D836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904A03D6-39B4-4278-9BE1-A07E024499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FBE459AF-3736-4886-82E0-9B5DA427B5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4B6B88EF-180C-4E39-8A3F-A52E87110C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xmlns="" id="{52DFAACF-64D0-4621-8FF4-E2F03C3E8D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xmlns="" id="{36611FF0-65B3-49DB-97C6-1B72AAD0FB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xmlns="" id="{0F7407FE-86B1-4890-9D80-9406FBF29E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9">
              <a:extLst>
                <a:ext uri="{FF2B5EF4-FFF2-40B4-BE49-F238E27FC236}">
                  <a16:creationId xmlns:a16="http://schemas.microsoft.com/office/drawing/2014/main" xmlns="" id="{EBD42D5B-8F87-45B3-98B3-C66944F92E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F5E04699-59E1-4468-9E7C-83070EEB4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xmlns="" id="{F2AE8F13-9A52-4D7F-9637-321EA7CF32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5CB24B2B-40D3-0727-FF2E-463B1716F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7067" y="2404534"/>
            <a:ext cx="7766936" cy="16463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000" dirty="0"/>
              <a:t>Jak </a:t>
            </a:r>
            <a:r>
              <a:rPr lang="en-US" sz="5000" dirty="0" err="1"/>
              <a:t>wykorzystywana</a:t>
            </a:r>
            <a:r>
              <a:rPr lang="en-US" sz="5000" dirty="0"/>
              <a:t> jest </a:t>
            </a:r>
            <a:r>
              <a:rPr lang="en-US" sz="5000" dirty="0" err="1"/>
              <a:t>sztuczna</a:t>
            </a:r>
            <a:r>
              <a:rPr lang="en-US" sz="5000" dirty="0"/>
              <a:t> </a:t>
            </a:r>
            <a:r>
              <a:rPr lang="en-US" sz="5000" dirty="0" err="1"/>
              <a:t>inteligencja</a:t>
            </a:r>
            <a:r>
              <a:rPr lang="en-US" sz="5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717659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4C7674A-C5C1-D764-E3D9-25ABAB6E0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Zakupy i reklamy online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3EEC90B-1FDA-D7A3-D6A1-F7D797DAE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Sztuczna inteligencja jest szeroko stosowana do dostarczania spersonalizowanych rekomendacji podczas zakupów online, np. na podstawie historii </a:t>
            </a:r>
            <a:r>
              <a:rPr lang="pl-PL" dirty="0" err="1"/>
              <a:t>wyszukiwań</a:t>
            </a:r>
            <a:r>
              <a:rPr lang="pl-PL" dirty="0"/>
              <a:t> i zakupów lub innych </a:t>
            </a:r>
            <a:r>
              <a:rPr lang="pl-PL" dirty="0" err="1"/>
              <a:t>zachowań</a:t>
            </a:r>
            <a:r>
              <a:rPr lang="pl-PL" dirty="0"/>
              <a:t> online. Jest niezwykle ważna w handlu, jeśli chodzi o optymalizację produktów, planowanie zasobów, logistykę itp.</a:t>
            </a:r>
          </a:p>
        </p:txBody>
      </p:sp>
    </p:spTree>
    <p:extLst>
      <p:ext uri="{BB962C8B-B14F-4D97-AF65-F5344CB8AC3E}">
        <p14:creationId xmlns:p14="http://schemas.microsoft.com/office/powerpoint/2010/main" xmlns="" val="1339610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4989B057-1A8F-A3F1-2E3E-197032930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Wyszukiwanie w Internecie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2986290A-56AA-C23B-5335-CD161D3EC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Wyszukiwarki uczą się na podstawie ogromnych ilości danych dostarczanych przez użytkowników, aby zapewnić trafne wyniki wyszukiwania.</a:t>
            </a:r>
          </a:p>
        </p:txBody>
      </p:sp>
    </p:spTree>
    <p:extLst>
      <p:ext uri="{BB962C8B-B14F-4D97-AF65-F5344CB8AC3E}">
        <p14:creationId xmlns:p14="http://schemas.microsoft.com/office/powerpoint/2010/main" xmlns="" val="708118927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769</Words>
  <Application>Microsoft Office PowerPoint</Application>
  <PresentationFormat>Niestandardowy</PresentationFormat>
  <Paragraphs>46</Paragraphs>
  <Slides>23</Slides>
  <Notes>0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4" baseType="lpstr">
      <vt:lpstr>Faseta</vt:lpstr>
      <vt:lpstr>Sztuczna Inteligencja</vt:lpstr>
      <vt:lpstr>Co to jest sztuczna inteligencja?</vt:lpstr>
      <vt:lpstr>Na czym polega sztuczna inteligencja?</vt:lpstr>
      <vt:lpstr>Rodzaje Sztucznej Inteligencji</vt:lpstr>
      <vt:lpstr>Oprogramowania</vt:lpstr>
      <vt:lpstr>"Ucieleśniona" sztuczna inteligencja</vt:lpstr>
      <vt:lpstr>Jak wykorzystywana jest sztuczna inteligencja?</vt:lpstr>
      <vt:lpstr>Zakupy i reklamy online</vt:lpstr>
      <vt:lpstr>Wyszukiwanie w Internecie</vt:lpstr>
      <vt:lpstr>Cyfrowi asystenci</vt:lpstr>
      <vt:lpstr>Tłumaczenia maszynowe</vt:lpstr>
      <vt:lpstr>Inteligentne budynki, miasta i infrastruktura</vt:lpstr>
      <vt:lpstr>Autonomiczne samochody</vt:lpstr>
      <vt:lpstr>Cyberbezpieczeństwo</vt:lpstr>
      <vt:lpstr>Sztuczna inteligencja w walce z koronawirusem</vt:lpstr>
      <vt:lpstr>Zwalczanie dezinformacji</vt:lpstr>
      <vt:lpstr>Opieka zdrowotna</vt:lpstr>
      <vt:lpstr>Transport</vt:lpstr>
      <vt:lpstr>Produkcja</vt:lpstr>
      <vt:lpstr>Administracja i usługi publiczne</vt:lpstr>
      <vt:lpstr>Handel detaliczny</vt:lpstr>
      <vt:lpstr>Bankowość</vt:lpstr>
      <vt:lpstr>Dziękuję za uwagę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Sztuczna Inteligencja</dc:title>
  <dc:creator>Max Czyzowicz</dc:creator>
  <cp:lastModifiedBy>admin</cp:lastModifiedBy>
  <cp:revision>2</cp:revision>
  <dcterms:created xsi:type="dcterms:W3CDTF">2022-05-08T16:58:39Z</dcterms:created>
  <dcterms:modified xsi:type="dcterms:W3CDTF">2022-06-22T06:56:46Z</dcterms:modified>
</cp:coreProperties>
</file>